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  <p:sldMasterId id="2147483708" r:id="rId2"/>
  </p:sldMasterIdLst>
  <p:sldIdLst>
    <p:sldId id="309" r:id="rId3"/>
    <p:sldId id="282" r:id="rId4"/>
    <p:sldId id="283" r:id="rId5"/>
    <p:sldId id="310" r:id="rId6"/>
    <p:sldId id="284" r:id="rId7"/>
    <p:sldId id="311" r:id="rId8"/>
    <p:sldId id="312" r:id="rId9"/>
  </p:sldIdLst>
  <p:sldSz cx="9144000" cy="6858000" type="overhead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1546" autoAdjust="0"/>
  </p:normalViewPr>
  <p:slideViewPr>
    <p:cSldViewPr>
      <p:cViewPr varScale="1">
        <p:scale>
          <a:sx n="82" d="100"/>
          <a:sy n="82" d="100"/>
        </p:scale>
        <p:origin x="147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90AC-94EE-4494-9250-6E7FA6B9B6A2}" type="datetimeFigureOut">
              <a:rPr lang="ar-IQ" smtClean="0"/>
              <a:t>24/04/1441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E5BCE-0ADB-43CE-BF57-E4E592AACAE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93680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90AC-94EE-4494-9250-6E7FA6B9B6A2}" type="datetimeFigureOut">
              <a:rPr lang="ar-IQ" smtClean="0"/>
              <a:t>24/04/1441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E5BCE-0ADB-43CE-BF57-E4E592AACAE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55963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90AC-94EE-4494-9250-6E7FA6B9B6A2}" type="datetimeFigureOut">
              <a:rPr lang="ar-IQ" smtClean="0"/>
              <a:t>24/04/1441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E5BCE-0ADB-43CE-BF57-E4E592AACAE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374718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423790AC-94EE-4494-9250-6E7FA6B9B6A2}" type="datetimeFigureOut">
              <a:rPr lang="ar-IQ" smtClean="0"/>
              <a:t>24/04/1441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BDDE5BCE-0ADB-43CE-BF57-E4E592AACAEE}" type="slidenum">
              <a:rPr lang="ar-IQ" smtClean="0"/>
              <a:t>‹#›</a:t>
            </a:fld>
            <a:endParaRPr lang="ar-IQ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05626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90AC-94EE-4494-9250-6E7FA6B9B6A2}" type="datetimeFigureOut">
              <a:rPr lang="ar-IQ" smtClean="0"/>
              <a:t>24/04/1441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E5BCE-0ADB-43CE-BF57-E4E592AACAE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281109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90AC-94EE-4494-9250-6E7FA6B9B6A2}" type="datetimeFigureOut">
              <a:rPr lang="ar-IQ" smtClean="0"/>
              <a:t>24/04/1441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E5BCE-0ADB-43CE-BF57-E4E592AACAEE}" type="slidenum">
              <a:rPr lang="ar-IQ" smtClean="0"/>
              <a:t>‹#›</a:t>
            </a:fld>
            <a:endParaRPr lang="ar-IQ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57837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90AC-94EE-4494-9250-6E7FA6B9B6A2}" type="datetimeFigureOut">
              <a:rPr lang="ar-IQ" smtClean="0"/>
              <a:t>24/04/1441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E5BCE-0ADB-43CE-BF57-E4E592AACAE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646987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90AC-94EE-4494-9250-6E7FA6B9B6A2}" type="datetimeFigureOut">
              <a:rPr lang="ar-IQ" smtClean="0"/>
              <a:t>24/04/1441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E5BCE-0ADB-43CE-BF57-E4E592AACAEE}" type="slidenum">
              <a:rPr lang="ar-IQ" smtClean="0"/>
              <a:t>‹#›</a:t>
            </a:fld>
            <a:endParaRPr lang="ar-IQ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94805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90AC-94EE-4494-9250-6E7FA6B9B6A2}" type="datetimeFigureOut">
              <a:rPr lang="ar-IQ" smtClean="0"/>
              <a:t>24/04/1441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E5BCE-0ADB-43CE-BF57-E4E592AACAEE}" type="slidenum">
              <a:rPr lang="ar-IQ" smtClean="0"/>
              <a:t>‹#›</a:t>
            </a:fld>
            <a:endParaRPr lang="ar-IQ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46356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90AC-94EE-4494-9250-6E7FA6B9B6A2}" type="datetimeFigureOut">
              <a:rPr lang="ar-IQ" smtClean="0"/>
              <a:t>24/04/1441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E5BCE-0ADB-43CE-BF57-E4E592AACAE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97468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90AC-94EE-4494-9250-6E7FA6B9B6A2}" type="datetimeFigureOut">
              <a:rPr lang="ar-IQ" smtClean="0"/>
              <a:t>24/04/1441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E5BCE-0ADB-43CE-BF57-E4E592AACAEE}" type="slidenum">
              <a:rPr lang="ar-IQ" smtClean="0"/>
              <a:t>‹#›</a:t>
            </a:fld>
            <a:endParaRPr lang="ar-IQ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2038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90AC-94EE-4494-9250-6E7FA6B9B6A2}" type="datetimeFigureOut">
              <a:rPr lang="ar-IQ" smtClean="0"/>
              <a:t>24/04/1441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E5BCE-0ADB-43CE-BF57-E4E592AACAE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49092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90AC-94EE-4494-9250-6E7FA6B9B6A2}" type="datetimeFigureOut">
              <a:rPr lang="ar-IQ" smtClean="0"/>
              <a:t>24/04/1441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E5BCE-0ADB-43CE-BF57-E4E592AACAE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270688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90AC-94EE-4494-9250-6E7FA6B9B6A2}" type="datetimeFigureOut">
              <a:rPr lang="ar-IQ" smtClean="0"/>
              <a:t>24/04/1441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E5BCE-0ADB-43CE-BF57-E4E592AACAE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873568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90AC-94EE-4494-9250-6E7FA6B9B6A2}" type="datetimeFigureOut">
              <a:rPr lang="ar-IQ" smtClean="0"/>
              <a:t>24/04/1441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E5BCE-0ADB-43CE-BF57-E4E592AACAEE}" type="slidenum">
              <a:rPr lang="ar-IQ" smtClean="0"/>
              <a:t>‹#›</a:t>
            </a:fld>
            <a:endParaRPr lang="ar-IQ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49123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90AC-94EE-4494-9250-6E7FA6B9B6A2}" type="datetimeFigureOut">
              <a:rPr lang="ar-IQ" smtClean="0"/>
              <a:t>24/04/1441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E5BCE-0ADB-43CE-BF57-E4E592AACAEE}" type="slidenum">
              <a:rPr lang="ar-IQ" smtClean="0"/>
              <a:t>‹#›</a:t>
            </a:fld>
            <a:endParaRPr lang="ar-IQ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77599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90AC-94EE-4494-9250-6E7FA6B9B6A2}" type="datetimeFigureOut">
              <a:rPr lang="ar-IQ" smtClean="0"/>
              <a:t>24/04/1441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E5BCE-0ADB-43CE-BF57-E4E592AACAE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937065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90AC-94EE-4494-9250-6E7FA6B9B6A2}" type="datetimeFigureOut">
              <a:rPr lang="ar-IQ" smtClean="0"/>
              <a:t>24/04/1441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E5BCE-0ADB-43CE-BF57-E4E592AACAEE}" type="slidenum">
              <a:rPr lang="ar-IQ" smtClean="0"/>
              <a:t>‹#›</a:t>
            </a:fld>
            <a:endParaRPr lang="ar-IQ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77122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90AC-94EE-4494-9250-6E7FA6B9B6A2}" type="datetimeFigureOut">
              <a:rPr lang="ar-IQ" smtClean="0"/>
              <a:t>24/04/1441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E5BCE-0ADB-43CE-BF57-E4E592AACAEE}" type="slidenum">
              <a:rPr lang="ar-IQ" smtClean="0"/>
              <a:t>‹#›</a:t>
            </a:fld>
            <a:endParaRPr lang="ar-IQ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20259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90AC-94EE-4494-9250-6E7FA6B9B6A2}" type="datetimeFigureOut">
              <a:rPr lang="ar-IQ" smtClean="0"/>
              <a:t>24/04/1441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E5BCE-0ADB-43CE-BF57-E4E592AACAEE}" type="slidenum">
              <a:rPr lang="ar-IQ" smtClean="0"/>
              <a:t>‹#›</a:t>
            </a:fld>
            <a:endParaRPr lang="ar-IQ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13281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90AC-94EE-4494-9250-6E7FA6B9B6A2}" type="datetimeFigureOut">
              <a:rPr lang="ar-IQ" smtClean="0"/>
              <a:t>24/04/1441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E5BCE-0ADB-43CE-BF57-E4E592AACAEE}" type="slidenum">
              <a:rPr lang="ar-IQ" smtClean="0"/>
              <a:t>‹#›</a:t>
            </a:fld>
            <a:endParaRPr lang="ar-IQ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621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90AC-94EE-4494-9250-6E7FA6B9B6A2}" type="datetimeFigureOut">
              <a:rPr lang="ar-IQ" smtClean="0"/>
              <a:t>24/04/1441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E5BCE-0ADB-43CE-BF57-E4E592AACAE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08214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90AC-94EE-4494-9250-6E7FA6B9B6A2}" type="datetimeFigureOut">
              <a:rPr lang="ar-IQ" smtClean="0"/>
              <a:t>24/04/1441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E5BCE-0ADB-43CE-BF57-E4E592AACAE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1056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90AC-94EE-4494-9250-6E7FA6B9B6A2}" type="datetimeFigureOut">
              <a:rPr lang="ar-IQ" smtClean="0"/>
              <a:t>24/04/1441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E5BCE-0ADB-43CE-BF57-E4E592AACAE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83749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90AC-94EE-4494-9250-6E7FA6B9B6A2}" type="datetimeFigureOut">
              <a:rPr lang="ar-IQ" smtClean="0"/>
              <a:t>24/04/1441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E5BCE-0ADB-43CE-BF57-E4E592AACAE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16598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90AC-94EE-4494-9250-6E7FA6B9B6A2}" type="datetimeFigureOut">
              <a:rPr lang="ar-IQ" smtClean="0"/>
              <a:t>24/04/1441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E5BCE-0ADB-43CE-BF57-E4E592AACAE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3826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90AC-94EE-4494-9250-6E7FA6B9B6A2}" type="datetimeFigureOut">
              <a:rPr lang="ar-IQ" smtClean="0"/>
              <a:t>24/04/1441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E5BCE-0ADB-43CE-BF57-E4E592AACAE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2871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90AC-94EE-4494-9250-6E7FA6B9B6A2}" type="datetimeFigureOut">
              <a:rPr lang="ar-IQ" smtClean="0"/>
              <a:t>24/04/1441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E5BCE-0ADB-43CE-BF57-E4E592AACAE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24398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790AC-94EE-4494-9250-6E7FA6B9B6A2}" type="datetimeFigureOut">
              <a:rPr lang="ar-IQ" smtClean="0"/>
              <a:t>24/04/1441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E5BCE-0ADB-43CE-BF57-E4E592AACAE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2410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r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23790AC-94EE-4494-9250-6E7FA6B9B6A2}" type="datetimeFigureOut">
              <a:rPr lang="ar-IQ" smtClean="0"/>
              <a:t>24/04/1441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DDE5BCE-0ADB-43CE-BF57-E4E592AACAE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36202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1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899592" y="685802"/>
            <a:ext cx="7330008" cy="5119462"/>
          </a:xfrm>
        </p:spPr>
        <p:txBody>
          <a:bodyPr>
            <a:normAutofit lnSpcReduction="10000"/>
          </a:bodyPr>
          <a:lstStyle/>
          <a:p>
            <a:pPr marL="18288" indent="0" algn="ctr">
              <a:buNone/>
            </a:pPr>
            <a:r>
              <a:rPr lang="ar-IQ" sz="5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</a:p>
          <a:p>
            <a:pPr marL="18288" indent="0" algn="ctr">
              <a:buNone/>
            </a:pPr>
            <a:r>
              <a:rPr lang="ar-IQ" sz="4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مادة مبادئ المحاسبة </a:t>
            </a:r>
          </a:p>
          <a:p>
            <a:pPr marL="18288" indent="0" algn="ctr">
              <a:buNone/>
            </a:pPr>
            <a:r>
              <a:rPr lang="ar-IQ" sz="4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المرحلة الأولى </a:t>
            </a:r>
          </a:p>
          <a:p>
            <a:pPr marL="18288" indent="0" algn="ctr">
              <a:buNone/>
            </a:pPr>
            <a:r>
              <a:rPr lang="ar-IQ" sz="4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قسم الإدارة العامة </a:t>
            </a:r>
          </a:p>
          <a:p>
            <a:pPr marL="18288" indent="0" algn="ctr">
              <a:buNone/>
            </a:pPr>
            <a:r>
              <a:rPr lang="ar-IQ" sz="4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اعداد </a:t>
            </a:r>
          </a:p>
          <a:p>
            <a:pPr marL="18288" indent="0" algn="ctr">
              <a:buNone/>
            </a:pPr>
            <a:r>
              <a:rPr lang="ar-IQ" sz="4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م. عمار غازي ابراهيم</a:t>
            </a:r>
          </a:p>
          <a:p>
            <a:pPr marL="18288" indent="0" algn="ctr">
              <a:buNone/>
            </a:pPr>
            <a:endParaRPr lang="ar-IQ" sz="54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04218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645627"/>
              </p:ext>
            </p:extLst>
          </p:nvPr>
        </p:nvGraphicFramePr>
        <p:xfrm>
          <a:off x="755576" y="332656"/>
          <a:ext cx="8155977" cy="5894007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7591229"/>
                <a:gridCol w="564748"/>
              </a:tblGrid>
              <a:tr h="5328592"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 dirty="0" err="1" smtClean="0">
                          <a:solidFill>
                            <a:schemeClr val="lt1"/>
                          </a:solidFill>
                          <a:effectLst/>
                        </a:rPr>
                        <a:t>صنيتؤيلايسلا</a:t>
                      </a:r>
                      <a:endParaRPr lang="ar-IQ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572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dirty="0" smtClean="0">
                          <a:solidFill>
                            <a:schemeClr val="tx1"/>
                          </a:solidFill>
                          <a:effectLst/>
                        </a:rPr>
                        <a:t>ثانيا</a:t>
                      </a:r>
                      <a:r>
                        <a:rPr lang="ar-IQ" sz="2000" baseline="0" dirty="0" smtClean="0">
                          <a:solidFill>
                            <a:schemeClr val="tx1"/>
                          </a:solidFill>
                          <a:effectLst/>
                        </a:rPr>
                        <a:t> : نظرية القيد المزدوج :</a:t>
                      </a:r>
                    </a:p>
                    <a:p>
                      <a:pPr marL="4572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baseline="0" dirty="0" smtClean="0">
                          <a:solidFill>
                            <a:schemeClr val="tx1"/>
                          </a:solidFill>
                          <a:effectLst/>
                        </a:rPr>
                        <a:t>وفق هذه النظرية يتكون القيد المحاسبي من طرفين الأول مدين والأخر دائن ويجب ان يكون الطرف المدين مساوي للطرف الدائن .</a:t>
                      </a:r>
                    </a:p>
                    <a:p>
                      <a:pPr marL="4572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baseline="0" dirty="0" smtClean="0">
                          <a:solidFill>
                            <a:schemeClr val="tx1"/>
                          </a:solidFill>
                          <a:effectLst/>
                        </a:rPr>
                        <a:t>ان الموجودات بصورة طبيعية تظهر كرصيد مدين وعلى العكس منها نجد ان رصيد المطلوبات يعد رصيد دائن بصورته الطبيعية ، وإن المصروفات تكون ارصدتها مثل ارصدة الموجودات بالزيادة والنقصان ، في حين تكون طبيعة الإيرادات ورأس المال ذات طبيعة دائنة كالمطلوبات وقد استقر الفكر المحاسبي علميا وعمليا لتحليل العمليات المالية الى عناصرها المدينة والدائنة وقد انتهى الى القاعدة الآتية :</a:t>
                      </a:r>
                    </a:p>
                    <a:p>
                      <a:pPr marL="80010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ar-IQ" sz="2000" baseline="0" dirty="0" smtClean="0">
                          <a:solidFill>
                            <a:schemeClr val="tx1"/>
                          </a:solidFill>
                          <a:effectLst/>
                        </a:rPr>
                        <a:t>الموجودات طبيعتها مدينة ، في القيد المحاسبي تكون مدينة في الزيادة ودائنة بالنقصان .</a:t>
                      </a:r>
                    </a:p>
                    <a:p>
                      <a:pPr marL="80010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ar-IQ" sz="2000" baseline="0" dirty="0" smtClean="0">
                          <a:solidFill>
                            <a:schemeClr val="tx1"/>
                          </a:solidFill>
                          <a:effectLst/>
                        </a:rPr>
                        <a:t>المطلوبات ورأس المال طبيعتها دائنة ، في القيد المحاسبي تكون دائنة في الزيادة ومدينة بالنقصان .</a:t>
                      </a:r>
                    </a:p>
                    <a:p>
                      <a:pPr marL="80010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ar-IQ" sz="2000" baseline="0" dirty="0" smtClean="0">
                          <a:solidFill>
                            <a:schemeClr val="tx1"/>
                          </a:solidFill>
                          <a:effectLst/>
                        </a:rPr>
                        <a:t>المصروفات طبيعتها مدينة ، في القيد المحاسبي تكون مدينة في الزيادة ودائنة بالنقصان .</a:t>
                      </a:r>
                    </a:p>
                    <a:p>
                      <a:pPr marL="80010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ar-IQ" sz="2000" baseline="0" dirty="0" smtClean="0">
                          <a:solidFill>
                            <a:schemeClr val="tx1"/>
                          </a:solidFill>
                          <a:effectLst/>
                        </a:rPr>
                        <a:t>الإيرادات طبيعتها دائنة ، في القيد المحاسبي تكون دائنة في الزيادة مدينة بالنقصان .  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9673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539552" y="404664"/>
            <a:ext cx="792088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dirty="0" smtClean="0"/>
          </a:p>
          <a:p>
            <a:pPr algn="just"/>
            <a:r>
              <a:rPr lang="ar-IQ" b="1" dirty="0" smtClean="0"/>
              <a:t>مثال </a:t>
            </a:r>
            <a:r>
              <a:rPr lang="ar-IQ" b="1" dirty="0"/>
              <a:t>/ في 3 / 1 / 2019 أسس محمد مشروعه التجاري بمبلغ ( 1000000 ) دينار نقدا ، وقد حصلت العمليات الآتية خلال الشهر الأول </a:t>
            </a:r>
            <a:r>
              <a:rPr lang="ar-IQ" b="1" dirty="0" smtClean="0"/>
              <a:t>:</a:t>
            </a:r>
          </a:p>
          <a:p>
            <a:pPr algn="just"/>
            <a:r>
              <a:rPr lang="ar-IQ" b="1" dirty="0" smtClean="0"/>
              <a:t>-   في 5 منه تم شراء بضاعة بمبلغ 500000 دينار نقدا .</a:t>
            </a:r>
          </a:p>
          <a:p>
            <a:pPr marL="285750" indent="-285750" algn="just">
              <a:buFontTx/>
              <a:buChar char="-"/>
            </a:pPr>
            <a:r>
              <a:rPr lang="ar-IQ" b="1" dirty="0" smtClean="0"/>
              <a:t>في 7 منه تم بيع بضاعة بمبلغ 700000 دينار بالأجل .</a:t>
            </a:r>
          </a:p>
          <a:p>
            <a:pPr marL="285750" indent="-285750" algn="just">
              <a:buFontTx/>
              <a:buChar char="-"/>
            </a:pPr>
            <a:r>
              <a:rPr lang="ar-IQ" b="1" dirty="0" smtClean="0"/>
              <a:t>في 9 منه استلمت الشركة مبلغ الدين المترتب على المدينون .</a:t>
            </a:r>
          </a:p>
          <a:p>
            <a:pPr marL="285750" indent="-285750" algn="just">
              <a:buFontTx/>
              <a:buChar char="-"/>
            </a:pPr>
            <a:r>
              <a:rPr lang="ar-IQ" b="1" dirty="0" smtClean="0"/>
              <a:t>في 11 منه تم شراء بضاعة بمبلغ 600000 دينار بشيك .</a:t>
            </a:r>
          </a:p>
          <a:p>
            <a:pPr marL="285750" indent="-285750" algn="just">
              <a:buFontTx/>
              <a:buChar char="-"/>
            </a:pPr>
            <a:r>
              <a:rPr lang="ar-IQ" b="1" dirty="0" smtClean="0"/>
              <a:t>في 15 منه دفع مبلغ 15000 دينار نقدا إيجار محل .</a:t>
            </a:r>
          </a:p>
          <a:p>
            <a:pPr algn="just"/>
            <a:r>
              <a:rPr lang="ar-IQ" b="1" dirty="0" smtClean="0"/>
              <a:t>المطلوب / تسجيل القيود المحاسبية واستخراج أرصدة الحسابات .</a:t>
            </a:r>
          </a:p>
          <a:p>
            <a:pPr algn="just"/>
            <a:r>
              <a:rPr lang="ar-IQ" b="1" dirty="0" smtClean="0"/>
              <a:t>الحل :</a:t>
            </a:r>
          </a:p>
          <a:p>
            <a:pPr algn="just"/>
            <a:r>
              <a:rPr lang="ar-IQ" b="1" dirty="0" smtClean="0"/>
              <a:t>1- تسجيل قيد بدء النشاط التجاري في 3 / 1 / 2019 </a:t>
            </a:r>
          </a:p>
          <a:p>
            <a:pPr algn="just"/>
            <a:r>
              <a:rPr lang="ar-IQ" b="1" dirty="0"/>
              <a:t> </a:t>
            </a:r>
            <a:r>
              <a:rPr lang="ar-IQ" b="1" dirty="0" smtClean="0"/>
              <a:t>       1000000  من حــ/  الصندوق </a:t>
            </a:r>
          </a:p>
          <a:p>
            <a:pPr algn="just"/>
            <a:r>
              <a:rPr lang="ar-IQ" b="1" dirty="0"/>
              <a:t> </a:t>
            </a:r>
            <a:r>
              <a:rPr lang="ar-IQ" b="1" dirty="0" smtClean="0"/>
              <a:t>                  100000 الى حــ/ رأس المال  </a:t>
            </a:r>
          </a:p>
          <a:p>
            <a:pPr algn="just"/>
            <a:r>
              <a:rPr lang="ar-IQ" b="1" dirty="0"/>
              <a:t> </a:t>
            </a:r>
            <a:r>
              <a:rPr lang="ar-IQ" b="1" dirty="0" smtClean="0"/>
              <a:t>               عن بدء النشاط التجاري </a:t>
            </a:r>
          </a:p>
          <a:p>
            <a:pPr algn="just"/>
            <a:r>
              <a:rPr lang="ar-IQ" b="1" dirty="0" smtClean="0"/>
              <a:t>.......................................................................................</a:t>
            </a:r>
          </a:p>
          <a:p>
            <a:pPr algn="just"/>
            <a:r>
              <a:rPr lang="ar-IQ" b="1" dirty="0" smtClean="0"/>
              <a:t>2- تسجيل قيد شراء البضاعة في 5 / 1 / 2019 </a:t>
            </a:r>
          </a:p>
          <a:p>
            <a:pPr algn="just"/>
            <a:r>
              <a:rPr lang="ar-IQ" b="1" dirty="0"/>
              <a:t> </a:t>
            </a:r>
            <a:r>
              <a:rPr lang="ar-IQ" b="1" dirty="0" smtClean="0"/>
              <a:t>      500000  من حـــ/ المشتريات </a:t>
            </a:r>
          </a:p>
          <a:p>
            <a:pPr algn="just"/>
            <a:r>
              <a:rPr lang="ar-IQ" b="1" dirty="0"/>
              <a:t> </a:t>
            </a:r>
            <a:r>
              <a:rPr lang="ar-IQ" b="1" dirty="0" smtClean="0"/>
              <a:t>                 500000 الى حـــ/ الصندوق </a:t>
            </a:r>
          </a:p>
          <a:p>
            <a:pPr algn="just"/>
            <a:endParaRPr lang="ar-IQ" sz="1000" b="1" dirty="0" smtClean="0"/>
          </a:p>
          <a:p>
            <a:pPr algn="just"/>
            <a:r>
              <a:rPr lang="ar-IQ" b="1" dirty="0"/>
              <a:t> </a:t>
            </a:r>
            <a:r>
              <a:rPr lang="ar-IQ" b="1" dirty="0" smtClean="0"/>
              <a:t>               عن شراء بضاعة نقدا </a:t>
            </a:r>
          </a:p>
          <a:p>
            <a:r>
              <a:rPr lang="ar-IQ" dirty="0" smtClean="0"/>
              <a:t>.....................................................................................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681046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899592" y="260648"/>
            <a:ext cx="7560840" cy="64402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000" b="1" dirty="0" smtClean="0"/>
              <a:t>3- </a:t>
            </a:r>
            <a:r>
              <a:rPr lang="ar-IQ" sz="2000" b="1" dirty="0"/>
              <a:t>تسجيل قيد </a:t>
            </a:r>
            <a:r>
              <a:rPr lang="ar-IQ" sz="2000" b="1" dirty="0" smtClean="0"/>
              <a:t>بيع البضاعة في </a:t>
            </a:r>
            <a:r>
              <a:rPr lang="ar-IQ" sz="2000" b="1" dirty="0" err="1" smtClean="0"/>
              <a:t>في</a:t>
            </a:r>
            <a:r>
              <a:rPr lang="ar-IQ" sz="2000" b="1" dirty="0" smtClean="0"/>
              <a:t> 7 </a:t>
            </a:r>
            <a:r>
              <a:rPr lang="ar-IQ" sz="2000" b="1" dirty="0"/>
              <a:t>/ 1 / 2019 </a:t>
            </a:r>
          </a:p>
          <a:p>
            <a:r>
              <a:rPr lang="ar-IQ" sz="2000" b="1" dirty="0"/>
              <a:t>        </a:t>
            </a:r>
            <a:r>
              <a:rPr lang="ar-IQ" sz="2000" b="1" dirty="0" smtClean="0"/>
              <a:t>700000  </a:t>
            </a:r>
            <a:r>
              <a:rPr lang="ar-IQ" sz="2000" b="1" dirty="0"/>
              <a:t>من حــ/  </a:t>
            </a:r>
            <a:r>
              <a:rPr lang="ar-IQ" sz="2000" b="1" dirty="0" smtClean="0"/>
              <a:t>المدينون </a:t>
            </a:r>
            <a:endParaRPr lang="ar-IQ" sz="2000" b="1" dirty="0"/>
          </a:p>
          <a:p>
            <a:r>
              <a:rPr lang="ar-IQ" sz="2000" b="1" dirty="0"/>
              <a:t>                   </a:t>
            </a:r>
            <a:r>
              <a:rPr lang="ar-IQ" sz="2000" b="1" dirty="0" smtClean="0"/>
              <a:t>700000 </a:t>
            </a:r>
            <a:r>
              <a:rPr lang="ar-IQ" sz="2000" b="1" dirty="0"/>
              <a:t>الى حــ/ </a:t>
            </a:r>
            <a:r>
              <a:rPr lang="ar-IQ" sz="2000" b="1" dirty="0" smtClean="0"/>
              <a:t>المبيعات </a:t>
            </a:r>
          </a:p>
          <a:p>
            <a:endParaRPr lang="ar-IQ" sz="1100" b="1" dirty="0"/>
          </a:p>
          <a:p>
            <a:r>
              <a:rPr lang="ar-IQ" sz="2000" b="1" dirty="0"/>
              <a:t>               </a:t>
            </a:r>
            <a:r>
              <a:rPr lang="ar-IQ" sz="2000" b="1" dirty="0" smtClean="0"/>
              <a:t>  </a:t>
            </a:r>
            <a:r>
              <a:rPr lang="ar-IQ" sz="2000" b="1" dirty="0"/>
              <a:t>عن </a:t>
            </a:r>
            <a:r>
              <a:rPr lang="ar-IQ" sz="2000" b="1" dirty="0" smtClean="0"/>
              <a:t>بيع بضاعة بالأجل </a:t>
            </a:r>
            <a:endParaRPr lang="ar-IQ" sz="2000" b="1" dirty="0"/>
          </a:p>
          <a:p>
            <a:r>
              <a:rPr lang="ar-IQ" sz="2000" b="1" dirty="0" smtClean="0"/>
              <a:t>.................................................................................</a:t>
            </a:r>
            <a:endParaRPr lang="ar-IQ" sz="2000" b="1" dirty="0"/>
          </a:p>
          <a:p>
            <a:r>
              <a:rPr lang="ar-IQ" sz="2000" b="1" dirty="0" smtClean="0"/>
              <a:t>4- </a:t>
            </a:r>
            <a:r>
              <a:rPr lang="ar-IQ" sz="2000" b="1" dirty="0"/>
              <a:t>تسجيل قيد شراء البضاعة في 5 / 1 / 2019 </a:t>
            </a:r>
          </a:p>
          <a:p>
            <a:r>
              <a:rPr lang="ar-IQ" sz="2000" b="1" dirty="0"/>
              <a:t>       </a:t>
            </a:r>
            <a:r>
              <a:rPr lang="ar-IQ" sz="2000" b="1" dirty="0" smtClean="0"/>
              <a:t>700000  </a:t>
            </a:r>
            <a:r>
              <a:rPr lang="ar-IQ" sz="2000" b="1" dirty="0"/>
              <a:t>من حـــ/ </a:t>
            </a:r>
            <a:r>
              <a:rPr lang="ar-IQ" sz="2000" b="1" dirty="0" smtClean="0"/>
              <a:t>الصندوق </a:t>
            </a:r>
            <a:endParaRPr lang="ar-IQ" sz="2000" b="1" dirty="0"/>
          </a:p>
          <a:p>
            <a:r>
              <a:rPr lang="ar-IQ" sz="2000" b="1" dirty="0"/>
              <a:t>                  </a:t>
            </a:r>
            <a:r>
              <a:rPr lang="ar-IQ" sz="2000" b="1" dirty="0" smtClean="0"/>
              <a:t>700000 </a:t>
            </a:r>
            <a:r>
              <a:rPr lang="ar-IQ" sz="2000" b="1" dirty="0"/>
              <a:t>الى حـــ/ </a:t>
            </a:r>
            <a:r>
              <a:rPr lang="ar-IQ" sz="2000" b="1" dirty="0" smtClean="0"/>
              <a:t>المدينون </a:t>
            </a:r>
            <a:endParaRPr lang="ar-IQ" sz="2000" b="1" dirty="0"/>
          </a:p>
          <a:p>
            <a:endParaRPr lang="ar-IQ" sz="1100" b="1" dirty="0"/>
          </a:p>
          <a:p>
            <a:r>
              <a:rPr lang="ar-IQ" sz="2000" b="1" dirty="0"/>
              <a:t>               </a:t>
            </a:r>
            <a:r>
              <a:rPr lang="ar-IQ" sz="2000" b="1" dirty="0" smtClean="0"/>
              <a:t>    </a:t>
            </a:r>
            <a:r>
              <a:rPr lang="ar-IQ" sz="2000" b="1" dirty="0"/>
              <a:t>عن </a:t>
            </a:r>
            <a:r>
              <a:rPr lang="ar-IQ" sz="2000" b="1" dirty="0" smtClean="0"/>
              <a:t>استلام مبالغ الديون </a:t>
            </a:r>
            <a:endParaRPr lang="ar-IQ" sz="2000" b="1" dirty="0"/>
          </a:p>
          <a:p>
            <a:r>
              <a:rPr lang="ar-IQ" sz="2000" b="1" dirty="0" smtClean="0"/>
              <a:t>.................................................................................</a:t>
            </a:r>
          </a:p>
          <a:p>
            <a:r>
              <a:rPr lang="ar-IQ" sz="2000" b="1" dirty="0" smtClean="0"/>
              <a:t>5- قيد شراء بضاعة بشيك في 11 / 1 / 2019 </a:t>
            </a:r>
          </a:p>
          <a:p>
            <a:r>
              <a:rPr lang="ar-IQ" sz="2000" b="1" dirty="0"/>
              <a:t>      </a:t>
            </a:r>
            <a:r>
              <a:rPr lang="ar-IQ" sz="2000" b="1" dirty="0" smtClean="0"/>
              <a:t>600000  </a:t>
            </a:r>
            <a:r>
              <a:rPr lang="ar-IQ" sz="2000" b="1" dirty="0"/>
              <a:t>من حـــ/ </a:t>
            </a:r>
            <a:r>
              <a:rPr lang="ar-IQ" sz="2000" b="1" dirty="0" smtClean="0"/>
              <a:t>المشتريات </a:t>
            </a:r>
            <a:endParaRPr lang="ar-IQ" sz="2000" b="1" dirty="0"/>
          </a:p>
          <a:p>
            <a:r>
              <a:rPr lang="ar-IQ" sz="2000" b="1" dirty="0"/>
              <a:t>                  </a:t>
            </a:r>
            <a:r>
              <a:rPr lang="ar-IQ" sz="2000" b="1" dirty="0" smtClean="0"/>
              <a:t>600000 </a:t>
            </a:r>
            <a:r>
              <a:rPr lang="ar-IQ" sz="2000" b="1" dirty="0"/>
              <a:t>الى حـــ/ </a:t>
            </a:r>
            <a:r>
              <a:rPr lang="ar-IQ" sz="2000" b="1" dirty="0" smtClean="0"/>
              <a:t>البنك </a:t>
            </a:r>
          </a:p>
          <a:p>
            <a:r>
              <a:rPr lang="ar-IQ" sz="2000" b="1" dirty="0"/>
              <a:t> </a:t>
            </a:r>
            <a:r>
              <a:rPr lang="ar-IQ" sz="2000" b="1" dirty="0" smtClean="0"/>
              <a:t>                 عن شراء بضاعة بشيك </a:t>
            </a:r>
          </a:p>
          <a:p>
            <a:r>
              <a:rPr lang="ar-IQ" sz="2000" b="1" dirty="0" smtClean="0"/>
              <a:t>................................................................................</a:t>
            </a:r>
            <a:endParaRPr lang="ar-IQ" sz="2000" b="1" dirty="0"/>
          </a:p>
          <a:p>
            <a:r>
              <a:rPr lang="ar-IQ" sz="2000" b="1" dirty="0" smtClean="0"/>
              <a:t>6- قيد دفع ايجار المحل 15 / 1 / 2019 </a:t>
            </a:r>
          </a:p>
          <a:p>
            <a:r>
              <a:rPr lang="ar-IQ" sz="2000" b="1" dirty="0"/>
              <a:t> </a:t>
            </a:r>
            <a:r>
              <a:rPr lang="ar-IQ" sz="2000" b="1" dirty="0" smtClean="0"/>
              <a:t>     150000 من حـــ/ ايجار محل </a:t>
            </a:r>
          </a:p>
          <a:p>
            <a:r>
              <a:rPr lang="ar-IQ" sz="2000" b="1" dirty="0"/>
              <a:t> </a:t>
            </a:r>
            <a:r>
              <a:rPr lang="ar-IQ" sz="2000" b="1" dirty="0" smtClean="0"/>
              <a:t>                 150000 الى حـــ/ الصندوق </a:t>
            </a:r>
          </a:p>
          <a:p>
            <a:r>
              <a:rPr lang="ar-IQ" sz="2000" b="1" dirty="0" smtClean="0"/>
              <a:t>                  عن دفع ايجار المحل  </a:t>
            </a:r>
            <a:endParaRPr lang="ar-IQ" sz="2000" b="1" dirty="0"/>
          </a:p>
        </p:txBody>
      </p:sp>
    </p:spTree>
    <p:extLst>
      <p:ext uri="{BB962C8B-B14F-4D97-AF65-F5344CB8AC3E}">
        <p14:creationId xmlns:p14="http://schemas.microsoft.com/office/powerpoint/2010/main" val="1196983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683568" y="476672"/>
            <a:ext cx="79208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b="1" dirty="0" smtClean="0"/>
              <a:t>أنواع القيود المحاسبية :</a:t>
            </a:r>
          </a:p>
          <a:p>
            <a:pPr algn="just"/>
            <a:r>
              <a:rPr lang="ar-IQ" b="1" dirty="0" smtClean="0"/>
              <a:t>تصنف القيود المحاسبية الى نوعين أساسيين هما القيد البسيط والقيد المركب ونعرض أنواع القيود بالتفصيل الاتي :</a:t>
            </a:r>
          </a:p>
          <a:p>
            <a:pPr algn="just"/>
            <a:r>
              <a:rPr lang="ar-IQ" b="1" dirty="0" smtClean="0"/>
              <a:t>1- القيد البسيط : وهو القيد الذي يتضمن جانبه المدين حسابا واحدا وجانبه الدائن حسابا واحدا أيضا ومثال ذلك : شراء سيارة بقيمة ( 9000000 ) دينار نقدا فأنها تسجل </a:t>
            </a:r>
            <a:r>
              <a:rPr lang="ar-IQ" b="1" dirty="0" err="1" smtClean="0"/>
              <a:t>كالأتي</a:t>
            </a:r>
            <a:r>
              <a:rPr lang="ar-IQ" b="1" dirty="0" smtClean="0"/>
              <a:t> :</a:t>
            </a:r>
          </a:p>
          <a:p>
            <a:pPr algn="just"/>
            <a:r>
              <a:rPr lang="ar-IQ" b="1" dirty="0"/>
              <a:t> </a:t>
            </a:r>
            <a:r>
              <a:rPr lang="ar-IQ" b="1" dirty="0" smtClean="0"/>
              <a:t>              9000000 من حــ/ السيارات </a:t>
            </a:r>
          </a:p>
          <a:p>
            <a:pPr algn="just"/>
            <a:r>
              <a:rPr lang="ar-IQ" b="1" dirty="0"/>
              <a:t> </a:t>
            </a:r>
            <a:r>
              <a:rPr lang="ar-IQ" b="1" dirty="0" smtClean="0"/>
              <a:t>                          9000000 الى حــ/ الصندوق </a:t>
            </a:r>
          </a:p>
          <a:p>
            <a:pPr algn="just"/>
            <a:r>
              <a:rPr lang="ar-IQ" b="1" dirty="0" smtClean="0"/>
              <a:t>وهنا نلاحظ ان الجانب المدين تضمن حسابا واحدا وهو السيارة ، والجانب الدائن تضمن حسابا واحدا وهو الصندوق .</a:t>
            </a:r>
          </a:p>
          <a:p>
            <a:pPr algn="just"/>
            <a:r>
              <a:rPr lang="ar-IQ" b="1" dirty="0" smtClean="0"/>
              <a:t>2- القيد المركب : هو القيد الذي يحتوي على اكثر من حساب واحدا سواء كان في الطرف المدين أو الدائن او كلامها في القيد المحاسبي ، وتكتب كلمة مذكورين فوق الطرف الذي يحتوي على أكثر من حساب واحد ، ولذلك يصنف القيد المركب الى ثلاثة أنواع هي :</a:t>
            </a:r>
          </a:p>
          <a:p>
            <a:pPr marL="342900" indent="-342900" algn="just">
              <a:buAutoNum type="arabic1Minus"/>
            </a:pPr>
            <a:r>
              <a:rPr lang="ar-IQ" b="1" dirty="0" smtClean="0"/>
              <a:t>القيد المركب من جانب المدين : وهو القيد الذي يتضمن جانبه المدين اكثر من حسابا واحدا .</a:t>
            </a:r>
          </a:p>
          <a:p>
            <a:pPr algn="just"/>
            <a:r>
              <a:rPr lang="ar-IQ" b="1" dirty="0" smtClean="0"/>
              <a:t>ومثال ذلك شراء أثاث بقيمة 500000 دينار ، ومعدات 800000 دينار سددت نقدا ، </a:t>
            </a:r>
          </a:p>
          <a:p>
            <a:pPr algn="just"/>
            <a:r>
              <a:rPr lang="ar-IQ" b="1" dirty="0" err="1" smtClean="0"/>
              <a:t>فانها</a:t>
            </a:r>
            <a:r>
              <a:rPr lang="ar-IQ" b="1" dirty="0" smtClean="0"/>
              <a:t> تسجل كالآتي :</a:t>
            </a:r>
          </a:p>
          <a:p>
            <a:pPr algn="just"/>
            <a:r>
              <a:rPr lang="ar-IQ" b="1" dirty="0"/>
              <a:t> </a:t>
            </a:r>
            <a:r>
              <a:rPr lang="ar-IQ" b="1" dirty="0" smtClean="0"/>
              <a:t>                       من مذكورين </a:t>
            </a:r>
          </a:p>
          <a:p>
            <a:pPr algn="just"/>
            <a:r>
              <a:rPr lang="ar-IQ" b="1" dirty="0"/>
              <a:t> </a:t>
            </a:r>
            <a:r>
              <a:rPr lang="ar-IQ" b="1" dirty="0" smtClean="0"/>
              <a:t>                  500000    حــ/ الأثاث </a:t>
            </a:r>
          </a:p>
          <a:p>
            <a:pPr algn="just"/>
            <a:r>
              <a:rPr lang="ar-IQ" b="1" dirty="0"/>
              <a:t> </a:t>
            </a:r>
            <a:r>
              <a:rPr lang="ar-IQ" b="1" dirty="0" smtClean="0"/>
              <a:t>                  800000   حــ/ معدات </a:t>
            </a:r>
          </a:p>
          <a:p>
            <a:pPr algn="just"/>
            <a:r>
              <a:rPr lang="ar-IQ" b="1" dirty="0"/>
              <a:t> </a:t>
            </a:r>
            <a:r>
              <a:rPr lang="ar-IQ" b="1" dirty="0" smtClean="0"/>
              <a:t>                                1300000  الى حــ/ الصندوق </a:t>
            </a:r>
          </a:p>
          <a:p>
            <a:pPr algn="just"/>
            <a:r>
              <a:rPr lang="ar-IQ" b="1" dirty="0"/>
              <a:t> </a:t>
            </a:r>
            <a:r>
              <a:rPr lang="ar-IQ" b="1" dirty="0" smtClean="0"/>
              <a:t>                   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2292226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755576" y="476672"/>
            <a:ext cx="792088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b="1" dirty="0"/>
              <a:t>أنواع القيود المحاسبية :</a:t>
            </a:r>
          </a:p>
          <a:p>
            <a:pPr algn="just"/>
            <a:r>
              <a:rPr lang="ar-IQ" b="1" dirty="0"/>
              <a:t>تصنف القيود المحاسبية الى نوعين أساسيين هما القيد البسيط والقيد المركب ونعرض أنواع القيود بالتفصيل الاتي :</a:t>
            </a:r>
          </a:p>
          <a:p>
            <a:pPr algn="just"/>
            <a:r>
              <a:rPr lang="ar-IQ" b="1" dirty="0"/>
              <a:t>1- القيد البسيط : وهو القيد الذي يتضمن جانبه المدين حسابا واحدا وجانبه الدائن حسابا واحدا أيضا ومثال ذلك : شراء سيارة بقيمة ( 9000000 ) دينار نقدا فأنها تسجل </a:t>
            </a:r>
            <a:r>
              <a:rPr lang="ar-IQ" b="1" dirty="0" err="1"/>
              <a:t>كالأتي</a:t>
            </a:r>
            <a:r>
              <a:rPr lang="ar-IQ" b="1" dirty="0"/>
              <a:t> :</a:t>
            </a:r>
          </a:p>
          <a:p>
            <a:pPr algn="just"/>
            <a:r>
              <a:rPr lang="ar-IQ" b="1" dirty="0"/>
              <a:t>               9000000 من حــ/ السيارات </a:t>
            </a:r>
          </a:p>
          <a:p>
            <a:pPr algn="just"/>
            <a:r>
              <a:rPr lang="ar-IQ" b="1" dirty="0"/>
              <a:t>                           9000000 الى حــ/ الصندوق </a:t>
            </a:r>
          </a:p>
          <a:p>
            <a:pPr algn="just"/>
            <a:r>
              <a:rPr lang="ar-IQ" b="1" dirty="0"/>
              <a:t>وهنا نلاحظ ان الجانب المدين تضمن حسابا واحدا وهو السيارة ، والجانب الدائن تضمن حسابا واحدا وهو الصندوق .</a:t>
            </a:r>
          </a:p>
          <a:p>
            <a:pPr algn="just"/>
            <a:r>
              <a:rPr lang="ar-IQ" b="1" dirty="0"/>
              <a:t>2- القيد المركب : هو القيد الذي يحتوي على اكثر من حساب واحدا سواء كان في الطرف المدين أو الدائن او كلامها في القيد المحاسبي ، وتكتب كلمة مذكورين فوق الطرف الذي يحتوي على أكثر من حساب واحد ، ولذلك يصنف القيد المركب الى ثلاثة أنواع هي :</a:t>
            </a:r>
          </a:p>
          <a:p>
            <a:pPr algn="just"/>
            <a:r>
              <a:rPr lang="ar-IQ" b="1" dirty="0" smtClean="0"/>
              <a:t>- القيد </a:t>
            </a:r>
            <a:r>
              <a:rPr lang="ar-IQ" b="1" dirty="0"/>
              <a:t>المركب من جانب المدين : وهو القيد الذي يتضمن جانبه المدين اكثر من حسابا واحدا .</a:t>
            </a:r>
          </a:p>
          <a:p>
            <a:pPr algn="just"/>
            <a:r>
              <a:rPr lang="ar-IQ" b="1" dirty="0"/>
              <a:t>ومثال ذلك شراء أثاث بقيمة 500000 دينار ، ومعدات 800000 دينار سددت نقدا ، </a:t>
            </a:r>
          </a:p>
          <a:p>
            <a:pPr algn="just"/>
            <a:r>
              <a:rPr lang="ar-IQ" b="1" dirty="0" err="1"/>
              <a:t>فانها</a:t>
            </a:r>
            <a:r>
              <a:rPr lang="ar-IQ" b="1" dirty="0"/>
              <a:t> تسجل كالآتي :</a:t>
            </a:r>
          </a:p>
          <a:p>
            <a:pPr algn="just"/>
            <a:r>
              <a:rPr lang="ar-IQ" b="1" dirty="0"/>
              <a:t>                        من مذكورين </a:t>
            </a:r>
          </a:p>
          <a:p>
            <a:pPr algn="just"/>
            <a:r>
              <a:rPr lang="ar-IQ" b="1" dirty="0"/>
              <a:t>                   500000    حــ/ الأثاث </a:t>
            </a:r>
          </a:p>
          <a:p>
            <a:pPr algn="just"/>
            <a:r>
              <a:rPr lang="ar-IQ" b="1" dirty="0"/>
              <a:t>                   800000   حــ/ معدات </a:t>
            </a:r>
          </a:p>
          <a:p>
            <a:pPr algn="just"/>
            <a:r>
              <a:rPr lang="ar-IQ" b="1" dirty="0"/>
              <a:t>                                 1300000  الى حــ/ الصندوق </a:t>
            </a:r>
          </a:p>
        </p:txBody>
      </p:sp>
    </p:spTree>
    <p:extLst>
      <p:ext uri="{BB962C8B-B14F-4D97-AF65-F5344CB8AC3E}">
        <p14:creationId xmlns:p14="http://schemas.microsoft.com/office/powerpoint/2010/main" val="2560116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83568" y="332656"/>
            <a:ext cx="781236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b="1" dirty="0"/>
              <a:t>- القيد المركب من جانب </a:t>
            </a:r>
            <a:r>
              <a:rPr lang="ar-IQ" b="1" dirty="0" smtClean="0"/>
              <a:t>الدائن : </a:t>
            </a:r>
            <a:r>
              <a:rPr lang="ar-IQ" b="1" dirty="0"/>
              <a:t>وهو القيد الذي يتضمن جانبه المدين </a:t>
            </a:r>
            <a:r>
              <a:rPr lang="ar-IQ" b="1" dirty="0" smtClean="0"/>
              <a:t>حسابا واحدا بينما يتضمن جانبه الدائن اكثر من حسابا واحدا </a:t>
            </a:r>
            <a:r>
              <a:rPr lang="ar-IQ" b="1" dirty="0"/>
              <a:t>.</a:t>
            </a:r>
          </a:p>
          <a:p>
            <a:pPr algn="just"/>
            <a:r>
              <a:rPr lang="ar-IQ" b="1" dirty="0"/>
              <a:t>ومثال ذلك شراء أثاث بقيمة 500000 دينار </a:t>
            </a:r>
            <a:r>
              <a:rPr lang="ar-IQ" b="1" dirty="0" smtClean="0"/>
              <a:t>دفعت 300000 دينار نقدا والباقي على الحساب :</a:t>
            </a:r>
          </a:p>
          <a:p>
            <a:pPr algn="just"/>
            <a:endParaRPr lang="ar-IQ" b="1" dirty="0"/>
          </a:p>
          <a:p>
            <a:pPr algn="just"/>
            <a:r>
              <a:rPr lang="ar-IQ" b="1" dirty="0" smtClean="0"/>
              <a:t>      500000  من  </a:t>
            </a:r>
            <a:r>
              <a:rPr lang="ar-IQ" b="1" dirty="0"/>
              <a:t>حــ/ </a:t>
            </a:r>
            <a:r>
              <a:rPr lang="ar-IQ" b="1" dirty="0" smtClean="0"/>
              <a:t>السيارات </a:t>
            </a:r>
          </a:p>
          <a:p>
            <a:pPr algn="just"/>
            <a:r>
              <a:rPr lang="ar-IQ" b="1" dirty="0" smtClean="0"/>
              <a:t>                          الى مذكورين </a:t>
            </a:r>
            <a:endParaRPr lang="ar-IQ" b="1" dirty="0"/>
          </a:p>
          <a:p>
            <a:pPr algn="just"/>
            <a:r>
              <a:rPr lang="ar-IQ" b="1" dirty="0"/>
              <a:t>                   </a:t>
            </a:r>
            <a:r>
              <a:rPr lang="ar-IQ" b="1" dirty="0" smtClean="0"/>
              <a:t>300000  حــ</a:t>
            </a:r>
            <a:r>
              <a:rPr lang="ar-IQ" b="1" dirty="0"/>
              <a:t>/ معدات </a:t>
            </a:r>
          </a:p>
          <a:p>
            <a:pPr algn="just"/>
            <a:r>
              <a:rPr lang="ar-IQ" b="1" dirty="0"/>
              <a:t>       </a:t>
            </a:r>
            <a:r>
              <a:rPr lang="ar-IQ" b="1" dirty="0" smtClean="0"/>
              <a:t>            200000  حــ</a:t>
            </a:r>
            <a:r>
              <a:rPr lang="ar-IQ" b="1" dirty="0"/>
              <a:t>/ الصندوق </a:t>
            </a:r>
            <a:endParaRPr lang="ar-IQ" b="1" dirty="0" smtClean="0"/>
          </a:p>
          <a:p>
            <a:pPr algn="just"/>
            <a:endParaRPr lang="ar-IQ" b="1" dirty="0" smtClean="0"/>
          </a:p>
          <a:p>
            <a:pPr algn="just"/>
            <a:r>
              <a:rPr lang="ar-IQ" b="1" dirty="0"/>
              <a:t>- القيد المركب من </a:t>
            </a:r>
            <a:r>
              <a:rPr lang="ar-IQ" b="1" dirty="0" smtClean="0"/>
              <a:t>كلا الطرفين : </a:t>
            </a:r>
            <a:r>
              <a:rPr lang="ar-IQ" b="1" dirty="0"/>
              <a:t>وهو القيد الذي يتضمن جانبه المدين </a:t>
            </a:r>
            <a:r>
              <a:rPr lang="ar-IQ" b="1" dirty="0" smtClean="0"/>
              <a:t>والدائن اكثر من حسابا واحدا :</a:t>
            </a:r>
          </a:p>
          <a:p>
            <a:pPr algn="just"/>
            <a:r>
              <a:rPr lang="ar-IQ" b="1" dirty="0" smtClean="0"/>
              <a:t>مثال / شراء بضاعة بقيمة 400000 دينار ومعدات بقيمة 800000 دينار سددت نصفها نقدا والباقي على الحساب ، </a:t>
            </a:r>
            <a:r>
              <a:rPr lang="ar-IQ" b="1" dirty="0" err="1" smtClean="0"/>
              <a:t>فانها</a:t>
            </a:r>
            <a:r>
              <a:rPr lang="ar-IQ" b="1" dirty="0" smtClean="0"/>
              <a:t> تسجل كالآتي :</a:t>
            </a:r>
          </a:p>
          <a:p>
            <a:pPr algn="just"/>
            <a:r>
              <a:rPr lang="ar-IQ" b="1" dirty="0"/>
              <a:t> </a:t>
            </a:r>
            <a:r>
              <a:rPr lang="ar-IQ" b="1" dirty="0" smtClean="0"/>
              <a:t>              من مذكورين </a:t>
            </a:r>
          </a:p>
          <a:p>
            <a:pPr algn="just"/>
            <a:r>
              <a:rPr lang="ar-IQ" b="1" dirty="0"/>
              <a:t> </a:t>
            </a:r>
            <a:r>
              <a:rPr lang="ar-IQ" b="1" dirty="0" smtClean="0"/>
              <a:t>   400000   حــ/ المشتريات </a:t>
            </a:r>
          </a:p>
          <a:p>
            <a:pPr algn="just"/>
            <a:r>
              <a:rPr lang="ar-IQ" b="1" dirty="0"/>
              <a:t> </a:t>
            </a:r>
            <a:r>
              <a:rPr lang="ar-IQ" b="1" dirty="0" smtClean="0"/>
              <a:t>   800000   حــ/ المعدات </a:t>
            </a:r>
          </a:p>
          <a:p>
            <a:pPr algn="just"/>
            <a:r>
              <a:rPr lang="ar-IQ" b="1" dirty="0"/>
              <a:t> </a:t>
            </a:r>
            <a:r>
              <a:rPr lang="ar-IQ" b="1" dirty="0" smtClean="0"/>
              <a:t>                   الى مذكورين </a:t>
            </a:r>
          </a:p>
          <a:p>
            <a:pPr algn="just"/>
            <a:r>
              <a:rPr lang="ar-IQ" b="1" dirty="0"/>
              <a:t> </a:t>
            </a:r>
            <a:r>
              <a:rPr lang="ar-IQ" b="1" dirty="0" smtClean="0"/>
              <a:t>                 600000  حــ/ الصندوق </a:t>
            </a:r>
          </a:p>
          <a:p>
            <a:pPr algn="just"/>
            <a:r>
              <a:rPr lang="ar-IQ" b="1" dirty="0"/>
              <a:t> </a:t>
            </a:r>
            <a:r>
              <a:rPr lang="ar-IQ" b="1" dirty="0" smtClean="0"/>
              <a:t>                 600000  حــ/ الدائنون </a:t>
            </a:r>
          </a:p>
          <a:p>
            <a:pPr algn="just"/>
            <a:r>
              <a:rPr lang="ar-IQ" b="1" dirty="0" smtClean="0"/>
              <a:t>ومن خلال القيود أعلاه ينبغي مراعاة </a:t>
            </a:r>
            <a:r>
              <a:rPr lang="ar-IQ" b="1" dirty="0" err="1" smtClean="0"/>
              <a:t>الأتي</a:t>
            </a:r>
            <a:r>
              <a:rPr lang="ar-IQ" b="1" dirty="0" smtClean="0"/>
              <a:t> :</a:t>
            </a:r>
          </a:p>
          <a:p>
            <a:pPr marL="285750" indent="-285750" algn="just">
              <a:buFontTx/>
              <a:buChar char="-"/>
            </a:pPr>
            <a:r>
              <a:rPr lang="ar-IQ" b="1" dirty="0" smtClean="0"/>
              <a:t>ان يتساوى الجانب المدين مع الجانب الدائن لأي قيد محاسبي سواء كان بسيط ام مركب .</a:t>
            </a:r>
          </a:p>
          <a:p>
            <a:pPr algn="just"/>
            <a:r>
              <a:rPr lang="ar-IQ" b="1" dirty="0" smtClean="0"/>
              <a:t>-   في حال شراء البضاعة فان الجانب المدين من القيد هو حساب المشتريات ، وفي حالة البيع فان الجانب     المدين من القيد هو حساب المبيعات .</a:t>
            </a:r>
            <a:endParaRPr lang="ar-IQ" b="1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714189369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عضوي">
  <a:themeElements>
    <a:clrScheme name="عضوي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عضوي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عضوي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</TotalTime>
  <Words>980</Words>
  <Application>Microsoft Office PowerPoint</Application>
  <PresentationFormat>جهاز عرض</PresentationFormat>
  <Paragraphs>104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2</vt:i4>
      </vt:variant>
      <vt:variant>
        <vt:lpstr>عناوين الشرائح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Garamond</vt:lpstr>
      <vt:lpstr>Simplified Arabic</vt:lpstr>
      <vt:lpstr>Times New Roman</vt:lpstr>
      <vt:lpstr>نسق Office</vt:lpstr>
      <vt:lpstr>عضوي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Ahmed-Under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methaq</dc:creator>
  <cp:lastModifiedBy>al marsa</cp:lastModifiedBy>
  <cp:revision>61</cp:revision>
  <dcterms:created xsi:type="dcterms:W3CDTF">2018-08-11T12:56:13Z</dcterms:created>
  <dcterms:modified xsi:type="dcterms:W3CDTF">2019-12-21T19:43:21Z</dcterms:modified>
</cp:coreProperties>
</file>